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7"/>
  </p:notesMasterIdLst>
  <p:sldIdLst>
    <p:sldId id="256" r:id="rId2"/>
    <p:sldId id="257" r:id="rId3"/>
    <p:sldId id="265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5B3EB-3936-DF46-8B11-6CB308C61880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76A53-D116-CB46-88B9-6436E82BF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2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6A53-D116-CB46-88B9-6436E82BF2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76A53-D116-CB46-88B9-6436E82BF2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7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4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11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2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5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6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35FDA-765B-6445-BF14-C8D4AB11245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43D78-6ED2-434D-BB17-A25165381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89E4A8E-7E21-C829-39B9-DDC2C1721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77BF0-C4D2-634E-8B45-943C38B9D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200">
                <a:solidFill>
                  <a:srgbClr val="FFFFFF"/>
                </a:solidFill>
              </a:rPr>
              <a:t>Bank</a:t>
            </a:r>
            <a:r>
              <a:rPr lang="zh-CN" altLang="en-US" sz="5200">
                <a:solidFill>
                  <a:srgbClr val="FFFFFF"/>
                </a:solidFill>
              </a:rPr>
              <a:t> </a:t>
            </a:r>
            <a:r>
              <a:rPr lang="en-US" altLang="zh-CN" sz="5200">
                <a:solidFill>
                  <a:srgbClr val="FFFFFF"/>
                </a:solidFill>
              </a:rPr>
              <a:t>Marketing</a:t>
            </a:r>
            <a:r>
              <a:rPr lang="zh-CN" altLang="en-US" sz="5200">
                <a:solidFill>
                  <a:srgbClr val="FFFFFF"/>
                </a:solidFill>
              </a:rPr>
              <a:t> </a:t>
            </a:r>
            <a:r>
              <a:rPr lang="en-US" altLang="zh-CN" sz="5200">
                <a:solidFill>
                  <a:srgbClr val="FFFFFF"/>
                </a:solidFill>
              </a:rPr>
              <a:t>Algorithm</a:t>
            </a:r>
            <a:r>
              <a:rPr lang="zh-CN" altLang="en-US" sz="5200">
                <a:solidFill>
                  <a:srgbClr val="FFFFFF"/>
                </a:solidFill>
              </a:rPr>
              <a:t> </a:t>
            </a:r>
            <a:r>
              <a:rPr lang="en-US" altLang="zh-CN" sz="5200">
                <a:solidFill>
                  <a:srgbClr val="FFFFFF"/>
                </a:solidFill>
              </a:rPr>
              <a:t>Analysis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D37-FCBA-2042-8DE8-DD9C37B8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67743"/>
            <a:ext cx="4830764" cy="976869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Overview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0E16-0140-A049-95EE-F6C25030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87561"/>
            <a:ext cx="3741674" cy="1805709"/>
          </a:xfrm>
        </p:spPr>
        <p:txBody>
          <a:bodyPr>
            <a:normAutofit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Importance</a:t>
            </a:r>
          </a:p>
          <a:p>
            <a:r>
              <a:rPr lang="en-US" altLang="zh-CN" dirty="0"/>
              <a:t>Take-aways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77E42-A114-B54A-B546-9F75BA36FA90}"/>
              </a:ext>
            </a:extLst>
          </p:cNvPr>
          <p:cNvCxnSpPr>
            <a:cxnSpLocks/>
          </p:cNvCxnSpPr>
          <p:nvPr/>
        </p:nvCxnSpPr>
        <p:spPr>
          <a:xfrm>
            <a:off x="1185064" y="1228725"/>
            <a:ext cx="233113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2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D37-FCBA-2042-8DE8-DD9C37B8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67743"/>
            <a:ext cx="4830764" cy="976869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0E16-0140-A049-95EE-F6C25030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96455"/>
            <a:ext cx="9402764" cy="1293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Söhne"/>
              </a:rPr>
              <a:t>Examine the classification model that was developed and offer an understanding of the features that have the greatest influence on the model's outcome, both globally and at a specific level.</a:t>
            </a:r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77E42-A114-B54A-B546-9F75BA36FA90}"/>
              </a:ext>
            </a:extLst>
          </p:cNvPr>
          <p:cNvCxnSpPr>
            <a:cxnSpLocks/>
          </p:cNvCxnSpPr>
          <p:nvPr/>
        </p:nvCxnSpPr>
        <p:spPr>
          <a:xfrm>
            <a:off x="1185064" y="1228725"/>
            <a:ext cx="3990251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7726AE-9977-12BB-3AB6-0094D717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07792"/>
              </p:ext>
            </p:extLst>
          </p:nvPr>
        </p:nvGraphicFramePr>
        <p:xfrm>
          <a:off x="1185064" y="2942178"/>
          <a:ext cx="3807661" cy="248789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36596">
                  <a:extLst>
                    <a:ext uri="{9D8B030D-6E8A-4147-A177-3AD203B41FA5}">
                      <a16:colId xmlns:a16="http://schemas.microsoft.com/office/drawing/2014/main" val="768347608"/>
                    </a:ext>
                  </a:extLst>
                </a:gridCol>
                <a:gridCol w="1071065">
                  <a:extLst>
                    <a:ext uri="{9D8B030D-6E8A-4147-A177-3AD203B41FA5}">
                      <a16:colId xmlns:a16="http://schemas.microsoft.com/office/drawing/2014/main" val="4073791736"/>
                    </a:ext>
                  </a:extLst>
                </a:gridCol>
              </a:tblGrid>
              <a:tr h="369563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Accuracy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473742"/>
                  </a:ext>
                </a:extLst>
              </a:tr>
              <a:tr h="36956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XGBoost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Classifier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0.9102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492466"/>
                  </a:ext>
                </a:extLst>
              </a:tr>
              <a:tr h="36956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Kneighbor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Classifier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0.8901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449533"/>
                  </a:ext>
                </a:extLst>
              </a:tr>
              <a:tr h="36956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Random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Forest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Classifier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0.8782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978529"/>
                  </a:ext>
                </a:extLst>
              </a:tr>
              <a:tr h="36956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Decision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Tree</a:t>
                      </a:r>
                      <a:r>
                        <a:rPr lang="zh-CN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Classifier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0.8431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54055"/>
                  </a:ext>
                </a:extLst>
              </a:tr>
              <a:tr h="369563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Logistic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Regression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0.8299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0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98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D37-FCBA-2042-8DE8-DD9C37B8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64" y="400801"/>
            <a:ext cx="6830224" cy="976869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Feature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Importance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0E16-0140-A049-95EE-F6C25030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295" y="1517716"/>
            <a:ext cx="3585064" cy="1397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Employees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Previous Outcome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Employment Variation Rate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77E42-A114-B54A-B546-9F75BA36FA90}"/>
              </a:ext>
            </a:extLst>
          </p:cNvPr>
          <p:cNvCxnSpPr>
            <a:cxnSpLocks/>
          </p:cNvCxnSpPr>
          <p:nvPr/>
        </p:nvCxnSpPr>
        <p:spPr>
          <a:xfrm>
            <a:off x="1185064" y="1228725"/>
            <a:ext cx="481981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D2CBE82-7731-FBA2-558C-06828487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64" y="1517716"/>
            <a:ext cx="6830224" cy="504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FD37-FCBA-2042-8DE8-DD9C37B8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64" y="400801"/>
            <a:ext cx="6830224" cy="976869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+mn-lt"/>
              </a:rPr>
              <a:t>Take-aways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1A80A-AB3E-5142-B079-ED2657B7B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064" y="1511854"/>
            <a:ext cx="9905999" cy="1562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Söhne"/>
              </a:rPr>
              <a:t>Having a smaller workforce (&lt;5099) has a beneficial effect on the model, but the average number of employees in our dataset is 5167. We suggest that clients opt for cellular communication instead of telephone. A negative rate of change in employment (&lt;-1.8) has a positive impact on our model, whereas the mean rate of change is 0.08.</a:t>
            </a:r>
            <a:endParaRPr 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77E42-A114-B54A-B546-9F75BA36FA90}"/>
              </a:ext>
            </a:extLst>
          </p:cNvPr>
          <p:cNvCxnSpPr>
            <a:cxnSpLocks/>
          </p:cNvCxnSpPr>
          <p:nvPr/>
        </p:nvCxnSpPr>
        <p:spPr>
          <a:xfrm>
            <a:off x="1185064" y="1228725"/>
            <a:ext cx="282132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1C2788C-4E6C-D84A-866A-6160F727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176" y="3181790"/>
            <a:ext cx="3295043" cy="2783207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9E75EF9-463D-B4BA-B27D-F2E083D84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778" y="3184882"/>
            <a:ext cx="3292573" cy="2781120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903EE6-A24D-74B5-8B3C-7AC94FDE2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149" y="3183838"/>
            <a:ext cx="3300956" cy="27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2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519</TotalTime>
  <Words>143</Words>
  <Application>Microsoft Office PowerPoint</Application>
  <PresentationFormat>Widescreen</PresentationFormat>
  <Paragraphs>27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Office Theme</vt:lpstr>
      <vt:lpstr>Bank Marketing Algorithm Analysis</vt:lpstr>
      <vt:lpstr>Overview</vt:lpstr>
      <vt:lpstr>Model Selection</vt:lpstr>
      <vt:lpstr>Feature Importance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Marketing Algorithm Analysis</dc:title>
  <dc:creator>Chen, Xiaofu</dc:creator>
  <cp:lastModifiedBy>ilias sabani</cp:lastModifiedBy>
  <cp:revision>18</cp:revision>
  <dcterms:created xsi:type="dcterms:W3CDTF">2021-06-09T18:29:55Z</dcterms:created>
  <dcterms:modified xsi:type="dcterms:W3CDTF">2023-04-15T07:42:56Z</dcterms:modified>
</cp:coreProperties>
</file>